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9.jpeg" ContentType="image/jpeg"/>
  <Override PartName="/ppt/media/image11.png" ContentType="image/png"/>
  <Override PartName="/ppt/media/image48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39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56.png" ContentType="image/png"/>
  <Override PartName="/ppt/media/image44.png" ContentType="image/png"/>
  <Override PartName="/ppt/media/image40.jpeg" ContentType="image/jpeg"/>
  <Override PartName="/ppt/media/image34.png" ContentType="image/png"/>
  <Override PartName="/ppt/media/image31.png" ContentType="image/png"/>
  <Override PartName="/ppt/media/image29.png" ContentType="image/png"/>
  <Override PartName="/ppt/media/image30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4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7D66AEE-1D82-440C-B717-7E250C9CA79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https://www.ghacks.net/2015/03/24/after-two-years-microsoft-makes-up-its-mind-how-to-call-windows-apps/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https://www.guidingtech.com/difference-between-app-program-windows/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https://docs.microsoft.com/en-us/windows/apps/desktop/choose-your-platform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Nunito"/>
              </a:rPr>
              <a:t>A program needs an installer that already has a package consisting of necessary files. Also, it may download more files from the web before installing itself on your computer. An app, on the other hand, is a single file that you download and install on your computer. You don’t need a separate uninstaller to remove an app, unlike programs.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Nunito"/>
              </a:rPr>
              <a:t>Programs are built to work on a single or a dedicated platform while apps are developed to work on more than one platform. We’re strictly referring to the Microsoft’s platforms beyond Windows. </a:t>
            </a:r>
            <a:r>
              <a:rPr b="0" lang="en-US" sz="2000" spc="-1" strike="noStrike">
                <a:solidFill>
                  <a:srgbClr val="555555"/>
                </a:solidFill>
                <a:latin typeface="helvetica neue"/>
              </a:rPr>
              <a:t>Apps run on all devices running Windows 10 including laptops, desktop PCs, the Xbox, Internet of Things and others while desktop programs are limited to PCs only.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Nunito"/>
              </a:rPr>
              <a:t>An app is always built with the end user in mind to complete a single task or a set of functions with input from the user. A program can run in the background without user intervention.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2B3FB6-D10B-42BC-B38A-292BC57A00F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530D07-1D39-4D20-8F9E-AC7C5B750A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C2AE0F-D23A-4F2E-9156-430E6C9762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17475F-F1B6-4C90-B52F-B934D2AD62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096981-C27F-4F3C-AAEF-BCFE01AF27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62AE47-95DD-4318-9A34-AE3045E1F7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A91313-44D6-423A-83C0-E54996EB82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5A35A2-48FE-4713-8CEC-29CF67AF99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AC3A55-C904-403D-9B18-2F8A8A3CD9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FDEA18-3B1E-4761-A5C5-B0461779F6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A92C77-E8E4-4402-AC57-11B33FFFE5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237866-C6F7-46D3-AF9D-36B4C44B90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917856-DEA4-47A9-AD7A-FC610DEF98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CC6D48-46F8-4BCB-950C-7FBF5FBBFD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461FF8-8ABB-41F3-81C8-B556293184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939AFC-8635-43B7-816F-81F655B971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164D77-2371-4FDD-9AC4-9A17BB3EC1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7968BB-8BC8-4EA3-AE77-D07BEE6ED7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F272CC-1AD8-48A2-B4C8-F72E5DCDAB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091082-4629-4AA5-8211-350DC01D1B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4CA3DC-DE45-4E6D-972F-AE0939BBF9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A97A44-6EE7-4F77-892E-03B3FC7D4A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C3D0BC-2262-406F-ADBD-3674438B87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3367BC-F520-4931-9166-AB1D823FEF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932530-AC1C-40F8-A868-3685FA07DA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GB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6FBECB-AD78-4A9A-8ABA-70DC1CF144B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GB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GB" sz="9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0FECEA-1A2A-4082-B113-4FC323F5CBF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hyperlink" Target="https://en.wikipedia.org/wiki/Brian_Kernighan" TargetMode="External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280" y="1523880"/>
            <a:ext cx="8838720" cy="1138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 algn="ctr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Calibri Light"/>
              </a:rPr>
              <a:t>Introduction to Mobile Application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0" y="5387760"/>
            <a:ext cx="9143640" cy="766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Dilman A. Salih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Halabja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xtBox 4"/>
          <p:cNvSpPr/>
          <p:nvPr/>
        </p:nvSpPr>
        <p:spPr>
          <a:xfrm>
            <a:off x="0" y="6488640"/>
            <a:ext cx="9143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Calibri"/>
              </a:rPr>
              <a:t>Slides: 5,9,10,11,12,14,15 and 19.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3783960" y="2972160"/>
            <a:ext cx="1575720" cy="23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Types of Mobile Apps (2)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4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45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6" name="PlaceHolder 1"/>
          <p:cNvSpPr>
            <a:spLocks noGrp="1"/>
          </p:cNvSpPr>
          <p:nvPr>
            <p:ph type="sldNum" idx="17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8D7C89D-1B3A-4042-88B1-8577922709BA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47" name="TextBox 13"/>
          <p:cNvSpPr/>
          <p:nvPr/>
        </p:nvSpPr>
        <p:spPr>
          <a:xfrm>
            <a:off x="990720" y="1523880"/>
            <a:ext cx="70862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1" lang="en-CA" sz="1800" spc="-1" strike="noStrike">
                <a:solidFill>
                  <a:srgbClr val="7c7c7c"/>
                </a:solidFill>
                <a:latin typeface="Calibri"/>
              </a:rPr>
              <a:t>2. Browser-Based Applications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A Browser-Based application is an application that is accessed through the use of the mobile device’s web browser.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The Web app resides on server and is accessed via the Internet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Browser-Based applications are coded with the use of a Markup Language HTML, XML, CSS…etc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2"/>
          <a:stretch/>
        </p:blipFill>
        <p:spPr>
          <a:xfrm>
            <a:off x="7844400" y="5506200"/>
            <a:ext cx="1190880" cy="128664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Types of Mobile Apps (3)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0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51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2" name="PlaceHolder 1"/>
          <p:cNvSpPr>
            <a:spLocks noGrp="1"/>
          </p:cNvSpPr>
          <p:nvPr>
            <p:ph type="sldNum" idx="18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59B1D49-D802-4A94-8F04-FECEA4DC145B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53" name="TextBox 13"/>
          <p:cNvSpPr/>
          <p:nvPr/>
        </p:nvSpPr>
        <p:spPr>
          <a:xfrm>
            <a:off x="990720" y="1523880"/>
            <a:ext cx="7086240" cy="53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1" lang="en-CA" sz="1800" spc="-1" strike="noStrike">
                <a:solidFill>
                  <a:srgbClr val="7c7c7c"/>
                </a:solidFill>
                <a:latin typeface="Calibri"/>
              </a:rPr>
              <a:t>3. Hybrid Applications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 mix of native and web-based apps. 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Apps developed using Apache Cordova, Xamarin, React Native, Sencha Touch and other similar technology fall into this category.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These are made to support web and native technologies across multiple platforms. 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Easier and faster to develop. 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It involves use of single code base which works in multiple mobile operating systems.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Despite such advantages, hybrid apps exhibit lower performance. Often, apps fail to bear the same look-and-feel in different mobile operating systems.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8320680" y="6013440"/>
            <a:ext cx="685440" cy="7405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155" name="Picture 2" descr="http://biztec.com.pk/media/1337/android-applications.png"/>
          <p:cNvPicPr/>
          <p:nvPr/>
        </p:nvPicPr>
        <p:blipFill>
          <a:blip r:embed="rId3"/>
          <a:stretch/>
        </p:blipFill>
        <p:spPr>
          <a:xfrm rot="20654400">
            <a:off x="8401320" y="6026400"/>
            <a:ext cx="725760" cy="64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5"/>
          <p:cNvSpPr/>
          <p:nvPr/>
        </p:nvSpPr>
        <p:spPr>
          <a:xfrm>
            <a:off x="914400" y="756360"/>
            <a:ext cx="71287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Mobile Apps Developing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7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58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" name="PlaceHolder 1"/>
          <p:cNvSpPr>
            <a:spLocks noGrp="1"/>
          </p:cNvSpPr>
          <p:nvPr>
            <p:ph type="sldNum" idx="19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F9C125E-86A1-4C4C-ACBA-E2A0C1EC5C89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60" name="Picture 6" descr=""/>
          <p:cNvPicPr/>
          <p:nvPr/>
        </p:nvPicPr>
        <p:blipFill>
          <a:blip r:embed="rId2"/>
          <a:stretch/>
        </p:blipFill>
        <p:spPr>
          <a:xfrm>
            <a:off x="1635480" y="2049840"/>
            <a:ext cx="6349680" cy="43351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1. </a:t>
            </a:r>
            <a:r>
              <a:rPr b="0" lang="en-CA" sz="3600" spc="-1" strike="noStrike">
                <a:solidFill>
                  <a:srgbClr val="44546a"/>
                </a:solidFill>
                <a:latin typeface="Calibri Light"/>
              </a:rPr>
              <a:t>Planning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2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63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4" name="PlaceHolder 1"/>
          <p:cNvSpPr>
            <a:spLocks noGrp="1"/>
          </p:cNvSpPr>
          <p:nvPr>
            <p:ph type="sldNum" idx="20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1F8056F-A690-4142-B497-9C2EB4F42092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5" name="TextBox 13"/>
          <p:cNvSpPr/>
          <p:nvPr/>
        </p:nvSpPr>
        <p:spPr>
          <a:xfrm>
            <a:off x="1066680" y="1523880"/>
            <a:ext cx="7009920" cy="26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The planning phase deals with: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Identifying the objectives of the application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Specifying the scope of the first step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Estimating the possible cost of the project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Analyzing the possible risks involved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Creating a tentative schedule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6" name="Picture 7" descr="Student_CareerPlanning_frontpage pic.gif"/>
          <p:cNvPicPr/>
          <p:nvPr/>
        </p:nvPicPr>
        <p:blipFill>
          <a:blip r:embed="rId2"/>
          <a:stretch/>
        </p:blipFill>
        <p:spPr>
          <a:xfrm>
            <a:off x="5829480" y="4572000"/>
            <a:ext cx="2971080" cy="20476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167" name="TextBox 4"/>
          <p:cNvSpPr/>
          <p:nvPr/>
        </p:nvSpPr>
        <p:spPr>
          <a:xfrm>
            <a:off x="4053240" y="70448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Picture 4" descr="http://www.inaani.com/assets/images/inner-images/mobile%20cost.png"/>
          <p:cNvPicPr/>
          <p:nvPr/>
        </p:nvPicPr>
        <p:blipFill>
          <a:blip r:embed="rId3"/>
          <a:stretch/>
        </p:blipFill>
        <p:spPr>
          <a:xfrm rot="20104200">
            <a:off x="3212640" y="4879800"/>
            <a:ext cx="2293200" cy="176364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6" descr="http://www.trupointpartners.com/hs-fs/hub/83340/file-218622743-png/Images/01_knowYourRisk.png"/>
          <p:cNvPicPr/>
          <p:nvPr/>
        </p:nvPicPr>
        <p:blipFill>
          <a:blip r:embed="rId4"/>
          <a:stretch/>
        </p:blipFill>
        <p:spPr>
          <a:xfrm>
            <a:off x="232200" y="4800600"/>
            <a:ext cx="2590560" cy="20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2. </a:t>
            </a:r>
            <a:r>
              <a:rPr b="0" lang="en-CA" sz="3600" spc="-1" strike="noStrike">
                <a:solidFill>
                  <a:srgbClr val="44546a"/>
                </a:solidFill>
                <a:latin typeface="Calibri Light"/>
              </a:rPr>
              <a:t>Mobile User Analysis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1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72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3" name="PlaceHolder 1"/>
          <p:cNvSpPr>
            <a:spLocks noGrp="1"/>
          </p:cNvSpPr>
          <p:nvPr>
            <p:ph type="sldNum" idx="21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6A05889-3610-4907-AA8F-BFFCB6191C78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4" name="TextBox 13"/>
          <p:cNvSpPr/>
          <p:nvPr/>
        </p:nvSpPr>
        <p:spPr>
          <a:xfrm>
            <a:off x="1066680" y="1523880"/>
            <a:ext cx="7009920" cy="36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This phase deals with understanding our target audience for the application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We need to examine the types of users that with use the application and any special requirements or functionality they require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We can gather information by: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asking experts in the field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reading literature on the topic</a:t>
            </a:r>
            <a:endParaRPr b="0" lang="en-US" sz="16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asking current users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5" name="Picture 16" descr=""/>
          <p:cNvPicPr/>
          <p:nvPr/>
        </p:nvPicPr>
        <p:blipFill>
          <a:blip r:embed="rId2"/>
          <a:stretch/>
        </p:blipFill>
        <p:spPr>
          <a:xfrm>
            <a:off x="6438960" y="4625280"/>
            <a:ext cx="2656440" cy="22035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3. Scenario Analysis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7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78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9" name="PlaceHolder 1"/>
          <p:cNvSpPr>
            <a:spLocks noGrp="1"/>
          </p:cNvSpPr>
          <p:nvPr>
            <p:ph type="sldNum" idx="22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B01F598-5CD5-4C38-B0A4-2D8FB4CFB16C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0" name="TextBox 13"/>
          <p:cNvSpPr/>
          <p:nvPr/>
        </p:nvSpPr>
        <p:spPr>
          <a:xfrm>
            <a:off x="1066680" y="1523880"/>
            <a:ext cx="7009920" cy="37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In this phase we focus on three areas:</a:t>
            </a:r>
            <a:endParaRPr b="0" lang="en-US" sz="1800" spc="-1" strike="noStrike">
              <a:latin typeface="Arial"/>
            </a:endParaRPr>
          </a:p>
          <a:p>
            <a:pPr marL="34308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CA" sz="1700" spc="-1" strike="noStrike">
                <a:solidFill>
                  <a:srgbClr val="008000"/>
                </a:solidFill>
                <a:latin typeface="Calibri"/>
              </a:rPr>
              <a:t>1. Screen and Interaction Analysis</a:t>
            </a:r>
            <a:endParaRPr b="0" lang="en-US" sz="1700" spc="-1" strike="noStrike">
              <a:latin typeface="Arial"/>
            </a:endParaRPr>
          </a:p>
          <a:p>
            <a:pPr lvl="1" marL="922320" indent="-2444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  <a:tabLst>
                <a:tab algn="l" pos="0"/>
              </a:tabLst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How the user will interact with the system, how content will be displayed</a:t>
            </a:r>
            <a:endParaRPr b="0" lang="en-US" sz="1600" spc="-1" strike="noStrike">
              <a:latin typeface="Arial"/>
            </a:endParaRPr>
          </a:p>
          <a:p>
            <a:pPr marL="34308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CA" sz="1700" spc="-1" strike="noStrike">
                <a:solidFill>
                  <a:srgbClr val="008000"/>
                </a:solidFill>
                <a:latin typeface="Calibri"/>
              </a:rPr>
              <a:t>2. Usage Analysis</a:t>
            </a:r>
            <a:endParaRPr b="0" lang="en-US" sz="1700" spc="-1" strike="noStrike">
              <a:latin typeface="Arial"/>
            </a:endParaRPr>
          </a:p>
          <a:p>
            <a:pPr lvl="2" marL="914400" indent="-23652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  <a:tabLst>
                <a:tab algn="l" pos="0"/>
              </a:tabLst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The functionality of the system, use cases should be considered to relay this information</a:t>
            </a:r>
            <a:endParaRPr b="0" lang="en-US" sz="1600" spc="-1" strike="noStrike">
              <a:latin typeface="Arial"/>
            </a:endParaRPr>
          </a:p>
          <a:p>
            <a:pPr marL="34308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CA" sz="1700" spc="-1" strike="noStrike">
                <a:solidFill>
                  <a:srgbClr val="008000"/>
                </a:solidFill>
                <a:latin typeface="Calibri"/>
              </a:rPr>
              <a:t>3. Environment Analysis</a:t>
            </a:r>
            <a:endParaRPr b="0" lang="en-US" sz="1700" spc="-1" strike="noStrike">
              <a:latin typeface="Arial"/>
            </a:endParaRPr>
          </a:p>
          <a:p>
            <a:pPr lvl="2" marL="914400" indent="-16668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  <a:tabLst>
                <a:tab algn="l" pos="0"/>
              </a:tabLst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The interaction between this system and other networks and devices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2"/>
          <a:stretch/>
        </p:blipFill>
        <p:spPr>
          <a:xfrm>
            <a:off x="6312960" y="5181480"/>
            <a:ext cx="2548440" cy="14601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4. </a:t>
            </a:r>
            <a:r>
              <a:rPr b="0" lang="en-CA" sz="3600" spc="-1" strike="noStrike">
                <a:solidFill>
                  <a:srgbClr val="44546a"/>
                </a:solidFill>
                <a:latin typeface="Calibri Light"/>
              </a:rPr>
              <a:t>Architectural Design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3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84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5" name="PlaceHolder 1"/>
          <p:cNvSpPr>
            <a:spLocks noGrp="1"/>
          </p:cNvSpPr>
          <p:nvPr>
            <p:ph type="sldNum" idx="23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C278AEE-7D2C-45D0-A2F4-31FBC01233A4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86" name="TextBox 13"/>
          <p:cNvSpPr/>
          <p:nvPr/>
        </p:nvSpPr>
        <p:spPr>
          <a:xfrm>
            <a:off x="990720" y="1523880"/>
            <a:ext cx="7086240" cy="29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This phase deals with the architecture of the system when dealing with network based applications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It should discuss how the system will be split and the challenges and benefits of such a design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As discussed, attention must be paid to message latency and application partitioning to ensure performance, reliability, and security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Picture 4" descr="https://encrypted-tbn2.gstatic.com/images?q=tbn:ANd9GcTczOZPTiteXgo0z3jnRdYDdEzQyJm3xmZhziOA693EW_v6qoEd"/>
          <p:cNvPicPr/>
          <p:nvPr/>
        </p:nvPicPr>
        <p:blipFill>
          <a:blip r:embed="rId2"/>
          <a:stretch/>
        </p:blipFill>
        <p:spPr>
          <a:xfrm>
            <a:off x="5238720" y="4800600"/>
            <a:ext cx="3752640" cy="177228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6" descr="http://2.bp.blogspot.com/-2mTL0O9e6Po/UavTOgmuXnI/AAAAAAAAAAo/O2SgnjakD9k/s1600/uml_logo.jpg"/>
          <p:cNvPicPr/>
          <p:nvPr/>
        </p:nvPicPr>
        <p:blipFill>
          <a:blip r:embed="rId3"/>
          <a:stretch/>
        </p:blipFill>
        <p:spPr>
          <a:xfrm>
            <a:off x="786960" y="4952880"/>
            <a:ext cx="2314080" cy="178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5"/>
          <p:cNvSpPr/>
          <p:nvPr/>
        </p:nvSpPr>
        <p:spPr>
          <a:xfrm>
            <a:off x="914400" y="756360"/>
            <a:ext cx="7128720" cy="11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44546a"/>
                </a:solidFill>
                <a:latin typeface="Calibri Light"/>
              </a:rPr>
              <a:t>5. </a:t>
            </a:r>
            <a:r>
              <a:rPr b="0" lang="en-CA" sz="3500" spc="-1" strike="noStrike">
                <a:solidFill>
                  <a:srgbClr val="44546a"/>
                </a:solidFill>
                <a:latin typeface="Calibri Light"/>
              </a:rPr>
              <a:t>Navigation &amp;  User Interface Design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190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91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2" name="PlaceHolder 1"/>
          <p:cNvSpPr>
            <a:spLocks noGrp="1"/>
          </p:cNvSpPr>
          <p:nvPr>
            <p:ph type="sldNum" idx="24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0B67016-5DA7-4E7A-A950-7FDF0C6D7DA3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93" name="Picture 15" descr=""/>
          <p:cNvPicPr/>
          <p:nvPr/>
        </p:nvPicPr>
        <p:blipFill>
          <a:blip r:embed="rId2"/>
          <a:srcRect l="6783" t="0" r="2632" b="7273"/>
          <a:stretch/>
        </p:blipFill>
        <p:spPr>
          <a:xfrm>
            <a:off x="2438280" y="1600200"/>
            <a:ext cx="4533840" cy="23263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194" name="Picture 6" descr=""/>
          <p:cNvPicPr/>
          <p:nvPr/>
        </p:nvPicPr>
        <p:blipFill>
          <a:blip r:embed="rId3"/>
          <a:stretch/>
        </p:blipFill>
        <p:spPr>
          <a:xfrm>
            <a:off x="4191120" y="4002120"/>
            <a:ext cx="1944360" cy="1712520"/>
          </a:xfrm>
          <a:prstGeom prst="rect">
            <a:avLst/>
          </a:prstGeom>
          <a:ln w="9525">
            <a:noFill/>
          </a:ln>
        </p:spPr>
      </p:pic>
      <p:pic>
        <p:nvPicPr>
          <p:cNvPr id="195" name="Picture 7" descr=""/>
          <p:cNvPicPr/>
          <p:nvPr/>
        </p:nvPicPr>
        <p:blipFill>
          <a:blip r:embed="rId4"/>
          <a:stretch/>
        </p:blipFill>
        <p:spPr>
          <a:xfrm>
            <a:off x="5388840" y="3809880"/>
            <a:ext cx="2446920" cy="1828440"/>
          </a:xfrm>
          <a:prstGeom prst="rect">
            <a:avLst/>
          </a:prstGeom>
          <a:ln w="9525">
            <a:noFill/>
          </a:ln>
        </p:spPr>
      </p:pic>
      <p:pic>
        <p:nvPicPr>
          <p:cNvPr id="196" name="Picture 5" descr=""/>
          <p:cNvPicPr/>
          <p:nvPr/>
        </p:nvPicPr>
        <p:blipFill>
          <a:blip r:embed="rId5"/>
          <a:stretch/>
        </p:blipFill>
        <p:spPr>
          <a:xfrm>
            <a:off x="1308600" y="4114800"/>
            <a:ext cx="3142080" cy="17031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CA" sz="3600" spc="-1" strike="noStrike">
                <a:solidFill>
                  <a:srgbClr val="44546a"/>
                </a:solidFill>
                <a:latin typeface="Calibri Light"/>
              </a:rPr>
              <a:t>6. Implementation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8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99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0" name="PlaceHolder 1"/>
          <p:cNvSpPr>
            <a:spLocks noGrp="1"/>
          </p:cNvSpPr>
          <p:nvPr>
            <p:ph type="sldNum" idx="25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48BF788-4B40-4527-9DBB-9A334FFA414C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01" name="TextBox 13"/>
          <p:cNvSpPr/>
          <p:nvPr/>
        </p:nvSpPr>
        <p:spPr>
          <a:xfrm>
            <a:off x="990720" y="1564560"/>
            <a:ext cx="708624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Implementation of the application is done in this phase with the use of any number of development tools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Code Conventions, class and object diagrams, API specifications can all be included in any documentation that is created at this point for the system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This allows developers who join the project at later stages to follow the same format and style as the original authors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2" name="Picture 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5796720" y="4724280"/>
            <a:ext cx="2965680" cy="172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7. Testing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4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205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6" name="PlaceHolder 1"/>
          <p:cNvSpPr>
            <a:spLocks noGrp="1"/>
          </p:cNvSpPr>
          <p:nvPr>
            <p:ph type="sldNum" idx="26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D7D2864-B981-4FDD-A284-437FFE1B1277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07" name="TextBox 13"/>
          <p:cNvSpPr/>
          <p:nvPr/>
        </p:nvSpPr>
        <p:spPr>
          <a:xfrm>
            <a:off x="1066680" y="1523880"/>
            <a:ext cx="700992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Testing is extremely important in mobile application development not only due to the heterogeneity of mobile devices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It is important to test </a:t>
            </a:r>
            <a:r>
              <a:rPr b="0" i="1" lang="en-CA" sz="1800" spc="-1" strike="noStrike">
                <a:solidFill>
                  <a:srgbClr val="800000"/>
                </a:solidFill>
                <a:latin typeface="Calibri"/>
              </a:rPr>
              <a:t>not only in an emulator but on the physical device as well</a:t>
            </a: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, and to test on all or as many physical devices as the application can be located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Testing also assists us to remove bugs and flaws in programs which become inevitable in larger systems as they become complex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8" name="Picture 3" descr="C:\Users\TOSHIBA\Desktop\Untitled.png"/>
          <p:cNvPicPr/>
          <p:nvPr/>
        </p:nvPicPr>
        <p:blipFill>
          <a:blip r:embed="rId2"/>
          <a:stretch/>
        </p:blipFill>
        <p:spPr>
          <a:xfrm>
            <a:off x="6133320" y="5181480"/>
            <a:ext cx="2934000" cy="15451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3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94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5" name="PlaceHolder 1"/>
          <p:cNvSpPr>
            <a:spLocks noGrp="1"/>
          </p:cNvSpPr>
          <p:nvPr>
            <p:ph type="sldNum" idx="10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545C3F4-9239-4339-96DF-544C6DAE159F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96" name="TextBox 15"/>
          <p:cNvSpPr/>
          <p:nvPr/>
        </p:nvSpPr>
        <p:spPr>
          <a:xfrm>
            <a:off x="1102680" y="1523880"/>
            <a:ext cx="685764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7c7c7c"/>
              </a:buClr>
              <a:buSzPct val="80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What is Mobile Apps?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7c7c7c"/>
              </a:buClr>
              <a:buSzPct val="80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Technology in 21</a:t>
            </a:r>
            <a:r>
              <a:rPr b="0" lang="en-US" sz="1800" spc="-1" strike="noStrike" baseline="30000">
                <a:solidFill>
                  <a:srgbClr val="404040"/>
                </a:solidFill>
                <a:latin typeface="Calibri"/>
              </a:rPr>
              <a:t>st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century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7c7c7c"/>
              </a:buClr>
              <a:buSzPct val="80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Best Apps to Adopt !!!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7c7c7c"/>
              </a:buClr>
              <a:buSzPct val="80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Mobile Apps Development</a:t>
            </a:r>
            <a:endParaRPr b="0" lang="en-US" sz="1800" spc="-1" strike="noStrike">
              <a:latin typeface="Arial"/>
            </a:endParaRPr>
          </a:p>
          <a:p>
            <a:pPr lvl="2" marL="743040" indent="-285840">
              <a:lnSpc>
                <a:spcPct val="150000"/>
              </a:lnSpc>
              <a:buClr>
                <a:srgbClr val="7c7c7c"/>
              </a:buClr>
              <a:buSzPct val="70000"/>
              <a:buFont typeface="Wingdings" charset="2"/>
              <a:buChar char="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Types of Mobile Apps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7c7c7c"/>
              </a:buClr>
              <a:buSzPct val="80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Mobile Apps Developing Model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8. Deployment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0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211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" name="PlaceHolder 1"/>
          <p:cNvSpPr>
            <a:spLocks noGrp="1"/>
          </p:cNvSpPr>
          <p:nvPr>
            <p:ph type="sldNum" idx="27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06BD8AB-F41A-49E0-AF74-618632DECB26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13" name="TextBox 13"/>
          <p:cNvSpPr/>
          <p:nvPr/>
        </p:nvSpPr>
        <p:spPr>
          <a:xfrm>
            <a:off x="1008000" y="1594440"/>
            <a:ext cx="708624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Deployment of the application on physical devices will allow you to see the system in the real world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Applications may be fine in an emulator but when transferred to a mobile device developers may find the application slow, impossible to use, not functioning all together, or consuming too much bandwidth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It may not economically feasible to test on every possible device that a system may be used on but a wide variety of devices should be tested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Picture 2" descr="http://www.telerik.com/sfimages/default-source/blogs/adding-layers-of-polish-to-wireframes-png"/>
          <p:cNvPicPr/>
          <p:nvPr/>
        </p:nvPicPr>
        <p:blipFill>
          <a:blip r:embed="rId2"/>
          <a:stretch/>
        </p:blipFill>
        <p:spPr>
          <a:xfrm>
            <a:off x="6019920" y="5299560"/>
            <a:ext cx="2921760" cy="149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9. Customer Evaluation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6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217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PlaceHolder 1"/>
          <p:cNvSpPr>
            <a:spLocks noGrp="1"/>
          </p:cNvSpPr>
          <p:nvPr>
            <p:ph type="sldNum" idx="28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5F70A5D-FC7D-4AC2-9EB4-56A8E0603122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19" name="TextBox 13"/>
          <p:cNvSpPr/>
          <p:nvPr/>
        </p:nvSpPr>
        <p:spPr>
          <a:xfrm>
            <a:off x="1066680" y="1506600"/>
            <a:ext cx="7009920" cy="24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At this point the application is ready for download by customers in the network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Customers should be given a way of providing feedback to the developers and reporting any issues they encounter when using the application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0" name="Picture 2" descr="http://www.paradisosolutions.com/images/360/360-feedback-product.png"/>
          <p:cNvPicPr/>
          <p:nvPr/>
        </p:nvPicPr>
        <p:blipFill>
          <a:blip r:embed="rId2"/>
          <a:stretch/>
        </p:blipFill>
        <p:spPr>
          <a:xfrm>
            <a:off x="6629400" y="5076360"/>
            <a:ext cx="2320920" cy="1632960"/>
          </a:xfrm>
          <a:prstGeom prst="rect">
            <a:avLst/>
          </a:prstGeom>
          <a:ln w="0">
            <a:noFill/>
          </a:ln>
        </p:spPr>
      </p:pic>
      <p:sp>
        <p:nvSpPr>
          <p:cNvPr id="221" name="Rectangle 4"/>
          <p:cNvSpPr/>
          <p:nvPr/>
        </p:nvSpPr>
        <p:spPr>
          <a:xfrm>
            <a:off x="1066680" y="3657600"/>
            <a:ext cx="540972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Consider providing an email or web form where users can fill in the necessary information or provide an automated process which sends the error to the server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10. </a:t>
            </a:r>
            <a:r>
              <a:rPr b="0" lang="en-CA" sz="3600" spc="-1" strike="noStrike">
                <a:solidFill>
                  <a:srgbClr val="44546a"/>
                </a:solidFill>
                <a:latin typeface="Calibri Light"/>
              </a:rPr>
              <a:t>Maintenance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23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224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5" name="PlaceHolder 1"/>
          <p:cNvSpPr>
            <a:spLocks noGrp="1"/>
          </p:cNvSpPr>
          <p:nvPr>
            <p:ph type="sldNum" idx="29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12E758B-C90C-445D-933C-7DDAD6669A11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26" name="TextBox 13"/>
          <p:cNvSpPr/>
          <p:nvPr/>
        </p:nvSpPr>
        <p:spPr>
          <a:xfrm>
            <a:off x="1004400" y="1661040"/>
            <a:ext cx="700992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Maintenance of the system after deployment deals with several issues:</a:t>
            </a:r>
            <a:endParaRPr b="0" lang="en-US" sz="1800" spc="-1" strike="noStrike">
              <a:latin typeface="Arial"/>
            </a:endParaRPr>
          </a:p>
          <a:p>
            <a:pPr lvl="1" marL="574560" indent="-22716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resolving any bugs found in the application and creating necessary patches</a:t>
            </a:r>
            <a:endParaRPr b="0" lang="en-US" sz="1600" spc="-1" strike="noStrike">
              <a:latin typeface="Arial"/>
            </a:endParaRPr>
          </a:p>
          <a:p>
            <a:pPr lvl="1" marL="574560" indent="-22716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improving the quality of the application with upgrades</a:t>
            </a:r>
            <a:endParaRPr b="0" lang="en-US" sz="1600" spc="-1" strike="noStrike">
              <a:latin typeface="Arial"/>
            </a:endParaRPr>
          </a:p>
          <a:p>
            <a:pPr lvl="1" marL="574560" indent="-22716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600" spc="-1" strike="noStrike">
                <a:solidFill>
                  <a:srgbClr val="404040"/>
                </a:solidFill>
                <a:latin typeface="Calibri"/>
              </a:rPr>
              <a:t>providing new services and capabilities to customers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7" name="Picture 15" descr=""/>
          <p:cNvPicPr/>
          <p:nvPr/>
        </p:nvPicPr>
        <p:blipFill>
          <a:blip r:embed="rId2"/>
          <a:stretch/>
        </p:blipFill>
        <p:spPr>
          <a:xfrm>
            <a:off x="5867280" y="4572000"/>
            <a:ext cx="3119040" cy="21031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3" descr=""/>
          <p:cNvPicPr/>
          <p:nvPr/>
        </p:nvPicPr>
        <p:blipFill>
          <a:blip r:embed="rId2"/>
          <a:stretch/>
        </p:blipFill>
        <p:spPr>
          <a:xfrm>
            <a:off x="2286000" y="914400"/>
            <a:ext cx="4571640" cy="4571640"/>
          </a:xfrm>
          <a:prstGeom prst="rect">
            <a:avLst/>
          </a:prstGeom>
          <a:ln w="0">
            <a:noFill/>
          </a:ln>
        </p:spPr>
      </p:pic>
      <p:sp>
        <p:nvSpPr>
          <p:cNvPr id="230" name="Rectangle 4"/>
          <p:cNvSpPr/>
          <p:nvPr/>
        </p:nvSpPr>
        <p:spPr>
          <a:xfrm>
            <a:off x="3429000" y="3124080"/>
            <a:ext cx="2285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080"/>
              </a:spcBef>
              <a:buNone/>
            </a:pPr>
            <a:r>
              <a:rPr b="0" lang="en-US" sz="5400" spc="-1" strike="noStrike">
                <a:solidFill>
                  <a:srgbClr val="800000"/>
                </a:solidFill>
                <a:latin typeface="Comic Sans MS"/>
                <a:ea typeface="宋体"/>
              </a:rPr>
              <a:t>Q </a:t>
            </a:r>
            <a:r>
              <a:rPr b="0" lang="en-US" sz="2800" spc="-1" strike="noStrike">
                <a:solidFill>
                  <a:srgbClr val="800000"/>
                </a:solidFill>
                <a:latin typeface="Comic Sans MS"/>
                <a:ea typeface="宋体"/>
              </a:rPr>
              <a:t>&amp;</a:t>
            </a:r>
            <a:r>
              <a:rPr b="0" lang="en-US" sz="5400" spc="-1" strike="noStrike">
                <a:solidFill>
                  <a:srgbClr val="800000"/>
                </a:solidFill>
                <a:latin typeface="Comic Sans MS"/>
                <a:ea typeface="宋体"/>
              </a:rPr>
              <a:t> A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Computer Programs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8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99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sldNum" idx="11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D85AD1F-4FC0-44FD-B2B5-691D644632DC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01" name="TextBox 13"/>
          <p:cNvSpPr/>
          <p:nvPr/>
        </p:nvSpPr>
        <p:spPr>
          <a:xfrm>
            <a:off x="990720" y="1523880"/>
            <a:ext cx="708624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 computer program is a collection of instructions that can be executed by a computer to perform a specific task.               “Wikipedia”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2"/>
          <a:srcRect l="17392" t="16649" r="17392" b="15905"/>
          <a:stretch/>
        </p:blipFill>
        <p:spPr>
          <a:xfrm>
            <a:off x="5715000" y="2550600"/>
            <a:ext cx="3914280" cy="44362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103" name="TextBox 9"/>
          <p:cNvSpPr/>
          <p:nvPr/>
        </p:nvSpPr>
        <p:spPr>
          <a:xfrm>
            <a:off x="3048120" y="5533920"/>
            <a:ext cx="2361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hello, world” computer program by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Brian Kernighan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(1978).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Desktop Applications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5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06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7" name="TextBox 13"/>
          <p:cNvSpPr/>
          <p:nvPr/>
        </p:nvSpPr>
        <p:spPr>
          <a:xfrm>
            <a:off x="990720" y="1523880"/>
            <a:ext cx="7086240" cy="70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People used to talk about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programs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while discussing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desktop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operating systems like Windows. And they spoke about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apps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while discussing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mobile OS 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like Android and iOS. Over the years,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desktop apps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surfaced to join them.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 Desktop app is a program or a collection of programs meant for the </a:t>
            </a:r>
            <a:r>
              <a:rPr b="1" lang="en-US" sz="1800" spc="-1" strike="noStrike">
                <a:solidFill>
                  <a:srgbClr val="404040"/>
                </a:solidFill>
                <a:latin typeface="Calibri"/>
              </a:rPr>
              <a:t>end user 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to perform a task or achieve a purpose.</a:t>
            </a:r>
            <a:endParaRPr b="0" lang="en-US" sz="1800" spc="-1" strike="noStrike">
              <a:latin typeface="Arial"/>
            </a:endParaRPr>
          </a:p>
          <a:p>
            <a:pPr lvl="2" marL="12002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Has UI.</a:t>
            </a:r>
            <a:endParaRPr b="0" lang="en-US" sz="1600" spc="-1" strike="noStrike">
              <a:latin typeface="Arial"/>
            </a:endParaRPr>
          </a:p>
          <a:p>
            <a:pPr lvl="2" marL="12002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Not separate Install (setup) and Uninstall files.</a:t>
            </a:r>
            <a:endParaRPr b="0" lang="en-US" sz="1600" spc="-1" strike="noStrike">
              <a:latin typeface="Arial"/>
            </a:endParaRPr>
          </a:p>
          <a:p>
            <a:pPr lvl="2" marL="12002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Example: Universal Windows Platform (UWP) apps.</a:t>
            </a:r>
            <a:endParaRPr b="0" lang="en-US" sz="1600" spc="-1" strike="noStrike">
              <a:latin typeface="Arial"/>
            </a:endParaRPr>
          </a:p>
          <a:p>
            <a:pPr lvl="3" marL="16574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500" spc="-1" strike="noStrike">
                <a:solidFill>
                  <a:srgbClr val="555555"/>
                </a:solidFill>
                <a:latin typeface="helvetica neue"/>
              </a:rPr>
              <a:t>Installed from Windows Store.</a:t>
            </a:r>
            <a:endParaRPr b="0" lang="en-US" sz="1500" spc="-1" strike="noStrike">
              <a:latin typeface="Arial"/>
            </a:endParaRPr>
          </a:p>
          <a:p>
            <a:pPr lvl="2" marL="12002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All apps are programs, but not all programs are necessarily apps.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8" name="Graphic 4" descr=""/>
          <p:cNvPicPr/>
          <p:nvPr/>
        </p:nvPicPr>
        <p:blipFill>
          <a:blip r:embed="rId2"/>
          <a:stretch/>
        </p:blipFill>
        <p:spPr>
          <a:xfrm>
            <a:off x="5486400" y="3429000"/>
            <a:ext cx="3146400" cy="56088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3" descr=""/>
          <p:cNvPicPr/>
          <p:nvPr/>
        </p:nvPicPr>
        <p:blipFill>
          <a:blip r:embed="rId3"/>
          <a:stretch/>
        </p:blipFill>
        <p:spPr>
          <a:xfrm>
            <a:off x="8008560" y="5715000"/>
            <a:ext cx="1051200" cy="104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What is Mobile Apps?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1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12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3" name="PlaceHolder 1"/>
          <p:cNvSpPr>
            <a:spLocks noGrp="1"/>
          </p:cNvSpPr>
          <p:nvPr>
            <p:ph type="sldNum" idx="12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D476979-D636-45ED-B028-F01D10EAC601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990720" y="1523880"/>
            <a:ext cx="7086240" cy="56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mobile application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, also referred to as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a mobile app 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or simply an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app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, is a computer program or software application designed to run on a mobile device such as a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phone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tablet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, or </a:t>
            </a:r>
            <a:r>
              <a:rPr b="0" i="1" lang="en-US" sz="1800" spc="-1" strike="noStrike">
                <a:solidFill>
                  <a:srgbClr val="404040"/>
                </a:solidFill>
                <a:latin typeface="Calibri"/>
              </a:rPr>
              <a:t>watch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Apps that are not preinstalled are usually available through distribution platforms called app stores. 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The three biggest app stores:</a:t>
            </a:r>
            <a:endParaRPr b="0" lang="en-US" sz="1800" spc="-1" strike="noStrike">
              <a:latin typeface="Arial"/>
            </a:endParaRPr>
          </a:p>
          <a:p>
            <a:pPr lvl="1" marL="7430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Google Play for Android.</a:t>
            </a:r>
            <a:endParaRPr b="0" lang="en-US" sz="1600" spc="-1" strike="noStrike">
              <a:latin typeface="Arial"/>
            </a:endParaRPr>
          </a:p>
          <a:p>
            <a:pPr lvl="1" marL="7430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App Store for iOS.</a:t>
            </a:r>
            <a:endParaRPr b="0" lang="en-US" sz="1600" spc="-1" strike="noStrike">
              <a:latin typeface="Arial"/>
            </a:endParaRPr>
          </a:p>
          <a:p>
            <a:pPr lvl="1" marL="743040" indent="-285840" algn="just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Microsoft Store for Windows 10, Windows 10 Mobile, and Xbox One.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</p:txBody>
      </p:sp>
      <p:pic>
        <p:nvPicPr>
          <p:cNvPr id="115" name="Picture 4" descr="http://wireframe.iyogi.com/files/2015/05/android-apps.jpg"/>
          <p:cNvPicPr/>
          <p:nvPr/>
        </p:nvPicPr>
        <p:blipFill>
          <a:blip r:embed="rId2"/>
          <a:stretch/>
        </p:blipFill>
        <p:spPr>
          <a:xfrm>
            <a:off x="7432920" y="5672160"/>
            <a:ext cx="1790280" cy="11854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Why Mobile Apps?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7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18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9" name="PlaceHolder 1"/>
          <p:cNvSpPr>
            <a:spLocks noGrp="1"/>
          </p:cNvSpPr>
          <p:nvPr>
            <p:ph type="sldNum" idx="13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1304A4A-D63E-4AC8-B6B5-2E4F585EF5AD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20" name="TextBox 13"/>
          <p:cNvSpPr/>
          <p:nvPr/>
        </p:nvSpPr>
        <p:spPr>
          <a:xfrm>
            <a:off x="990720" y="1676520"/>
            <a:ext cx="70862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Estimated smartphone users worldwide total </a:t>
            </a:r>
            <a:r>
              <a:rPr b="1" lang="en-CA" sz="1800" spc="-1" strike="noStrike">
                <a:solidFill>
                  <a:srgbClr val="404040"/>
                </a:solidFill>
                <a:latin typeface="Calibri"/>
              </a:rPr>
              <a:t>1.75 billion </a:t>
            </a: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in 2014, which will grow to </a:t>
            </a:r>
            <a:r>
              <a:rPr b="1" lang="en-CA" sz="1800" spc="-1" strike="noStrike">
                <a:solidFill>
                  <a:srgbClr val="404040"/>
                </a:solidFill>
                <a:latin typeface="Calibri"/>
              </a:rPr>
              <a:t>5 billion </a:t>
            </a: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by the middle of 2017.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Provide mobile phone users with apps that can keep them productive, informed, entertained, or connected whenever they feel the need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Large potential for financial gain in the field of mobile applications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a5a5a5"/>
              </a:buClr>
              <a:buSzPct val="8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Solve problems which have many challenges and obstacles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2" descr="http://images.reachsite.com/a91d0e4f-538e-4fd8-a702-3fb6edd0fae2/media/629922/medium/629922.PNG"/>
          <p:cNvPicPr/>
          <p:nvPr/>
        </p:nvPicPr>
        <p:blipFill>
          <a:blip r:embed="rId2"/>
          <a:stretch/>
        </p:blipFill>
        <p:spPr>
          <a:xfrm>
            <a:off x="7333920" y="862560"/>
            <a:ext cx="743040" cy="104220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8" descr="http://www.dickinsondigital.com/images/showlists/picture-226.png"/>
          <p:cNvPicPr/>
          <p:nvPr/>
        </p:nvPicPr>
        <p:blipFill>
          <a:blip r:embed="rId3"/>
          <a:stretch/>
        </p:blipFill>
        <p:spPr>
          <a:xfrm rot="20542800">
            <a:off x="7175520" y="4896720"/>
            <a:ext cx="1333080" cy="15246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123" name="Picture 17" descr="http://www.wirelessandmobilenews.com/9art/chartdoctrorwithiphone.png"/>
          <p:cNvPicPr/>
          <p:nvPr/>
        </p:nvPicPr>
        <p:blipFill>
          <a:blip r:embed="rId4">
            <a:alphaModFix amt="37000"/>
          </a:blip>
          <a:stretch/>
        </p:blipFill>
        <p:spPr>
          <a:xfrm rot="20520000">
            <a:off x="619560" y="4568400"/>
            <a:ext cx="1940760" cy="18457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124" name="Picture 4" descr="http://dsoft.com.au/wp-content/uploads/2013/12/People-Texting.png"/>
          <p:cNvPicPr/>
          <p:nvPr/>
        </p:nvPicPr>
        <p:blipFill>
          <a:blip r:embed="rId5"/>
          <a:stretch/>
        </p:blipFill>
        <p:spPr>
          <a:xfrm>
            <a:off x="3440520" y="4779000"/>
            <a:ext cx="2655000" cy="15429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Technology in 21</a:t>
            </a:r>
            <a:r>
              <a:rPr b="0" lang="en-US" sz="3600" spc="-1" strike="noStrike" baseline="30000">
                <a:solidFill>
                  <a:srgbClr val="44546a"/>
                </a:solidFill>
                <a:latin typeface="Calibri Light"/>
              </a:rPr>
              <a:t>st</a:t>
            </a: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 century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27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" name="PlaceHolder 1"/>
          <p:cNvSpPr>
            <a:spLocks noGrp="1"/>
          </p:cNvSpPr>
          <p:nvPr>
            <p:ph type="sldNum" idx="14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BD026FB-2390-454A-8479-8FCA0E3239F5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29" name="Picture 6" descr=""/>
          <p:cNvPicPr/>
          <p:nvPr/>
        </p:nvPicPr>
        <p:blipFill>
          <a:blip r:embed="rId2"/>
          <a:stretch/>
        </p:blipFill>
        <p:spPr>
          <a:xfrm>
            <a:off x="1752480" y="1828800"/>
            <a:ext cx="6019560" cy="370332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0" name="Picture 7" descr=""/>
          <p:cNvPicPr/>
          <p:nvPr/>
        </p:nvPicPr>
        <p:blipFill>
          <a:blip r:embed="rId3"/>
          <a:stretch/>
        </p:blipFill>
        <p:spPr>
          <a:xfrm>
            <a:off x="5542920" y="4096440"/>
            <a:ext cx="2411640" cy="164124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pic>
        <p:nvPicPr>
          <p:cNvPr id="131" name="Picture 17" descr=""/>
          <p:cNvPicPr/>
          <p:nvPr/>
        </p:nvPicPr>
        <p:blipFill>
          <a:blip r:embed="rId4"/>
          <a:stretch/>
        </p:blipFill>
        <p:spPr>
          <a:xfrm>
            <a:off x="1038960" y="1523880"/>
            <a:ext cx="2770560" cy="155844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Best Apps to Adopt !!!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3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34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5" name="PlaceHolder 1"/>
          <p:cNvSpPr>
            <a:spLocks noGrp="1"/>
          </p:cNvSpPr>
          <p:nvPr>
            <p:ph type="sldNum" idx="15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6DF8A43-215D-43C2-B9C2-A2FBB48CFB0B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36" name="Picture 2" descr="C:\Users\Mohammed\Desktop\Untitled.png"/>
          <p:cNvPicPr/>
          <p:nvPr/>
        </p:nvPicPr>
        <p:blipFill>
          <a:blip r:embed="rId2"/>
          <a:stretch/>
        </p:blipFill>
        <p:spPr>
          <a:xfrm>
            <a:off x="1179000" y="1692360"/>
            <a:ext cx="6897960" cy="40986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5"/>
          <p:cNvSpPr/>
          <p:nvPr/>
        </p:nvSpPr>
        <p:spPr>
          <a:xfrm>
            <a:off x="914400" y="756360"/>
            <a:ext cx="71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Types of Mobile Apps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8" name="Picture 12" descr=""/>
          <p:cNvPicPr/>
          <p:nvPr/>
        </p:nvPicPr>
        <p:blipFill>
          <a:blip r:embed="rId1"/>
          <a:stretch/>
        </p:blipFill>
        <p:spPr>
          <a:xfrm>
            <a:off x="2743200" y="4800600"/>
            <a:ext cx="3352320" cy="609120"/>
          </a:xfrm>
          <a:prstGeom prst="rect">
            <a:avLst/>
          </a:prstGeom>
          <a:ln w="0">
            <a:noFill/>
          </a:ln>
        </p:spPr>
      </p:pic>
      <p:sp>
        <p:nvSpPr>
          <p:cNvPr id="139" name="Straight Connector 14"/>
          <p:cNvSpPr/>
          <p:nvPr/>
        </p:nvSpPr>
        <p:spPr>
          <a:xfrm>
            <a:off x="914400" y="1432080"/>
            <a:ext cx="4267080" cy="360"/>
          </a:xfrm>
          <a:prstGeom prst="line">
            <a:avLst/>
          </a:prstGeom>
          <a:ln w="6350">
            <a:solidFill>
              <a:srgbClr val="4454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sldNum" idx="16"/>
          </p:nvPr>
        </p:nvSpPr>
        <p:spPr>
          <a:xfrm>
            <a:off x="7642440" y="5943600"/>
            <a:ext cx="685440" cy="40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6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A06B45F-A805-4875-A7B1-FAD72A61508A}" type="slidenum">
              <a:rPr b="0" lang="en-US" sz="16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41" name="TextBox 13"/>
          <p:cNvSpPr/>
          <p:nvPr/>
        </p:nvSpPr>
        <p:spPr>
          <a:xfrm>
            <a:off x="990720" y="1523880"/>
            <a:ext cx="7086240" cy="46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1" lang="en-CA" sz="1800" spc="-1" strike="noStrike">
                <a:solidFill>
                  <a:srgbClr val="7c7c7c"/>
                </a:solidFill>
                <a:latin typeface="Calibri"/>
              </a:rPr>
              <a:t>1. Native Applications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Native applications are those applications that are 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installed on the device, such as Address Book, Calendar, Calculator, Games, Maps and Web Browser …etc.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These applications have their own runtime environment for execution.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50000"/>
              </a:lnSpc>
              <a:buClr>
                <a:srgbClr val="a5a5a5"/>
              </a:buClr>
              <a:buSzPct val="70000"/>
              <a:buFont typeface="Wingdings" charset="2"/>
              <a:buChar char=""/>
            </a:pPr>
            <a:r>
              <a:rPr b="0" lang="en-CA" sz="1800" spc="-1" strike="noStrike">
                <a:solidFill>
                  <a:srgbClr val="404040"/>
                </a:solidFill>
                <a:latin typeface="Calibri"/>
              </a:rPr>
              <a:t>Highly interactive applications are really only feasible when they are native applications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Picture 2" descr="http://biztec.com.pk/media/1337/android-applications.png"/>
          <p:cNvPicPr/>
          <p:nvPr/>
        </p:nvPicPr>
        <p:blipFill>
          <a:blip r:embed="rId2"/>
          <a:stretch/>
        </p:blipFill>
        <p:spPr>
          <a:xfrm rot="20654400">
            <a:off x="7947360" y="5866560"/>
            <a:ext cx="976680" cy="86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Application>LibreOffice/7.3.6.2$Linux_X86_64 LibreOffice_project/30$Build-2</Application>
  <AppVersion>15.0000</AppVersion>
  <Words>1374</Words>
  <Paragraphs>144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2015-06-07T05:53:35Z</dcterms:created>
  <dc:creator>TRUEMITRA</dc:creator>
  <dc:description/>
  <dc:language>en-US</dc:language>
  <cp:lastModifiedBy/>
  <dcterms:modified xsi:type="dcterms:W3CDTF">2022-11-16T19:49:11Z</dcterms:modified>
  <cp:revision>96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23</vt:i4>
  </property>
</Properties>
</file>